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1" r:id="rId8"/>
    <p:sldMasterId id="2147483663" r:id="rId9"/>
    <p:sldMasterId id="2147483665" r:id="rId10"/>
    <p:sldMasterId id="2147483667" r:id="rId11"/>
    <p:sldMasterId id="2147483669" r:id="rId12"/>
    <p:sldMasterId id="2147483671" r:id="rId13"/>
    <p:sldMasterId id="2147483673" r:id="rId14"/>
    <p:sldMasterId id="2147483675" r:id="rId15"/>
    <p:sldMasterId id="2147483677" r:id="rId16"/>
    <p:sldMasterId id="2147483679" r:id="rId17"/>
    <p:sldMasterId id="2147483681" r:id="rId18"/>
    <p:sldMasterId id="2147483683" r:id="rId19"/>
    <p:sldMasterId id="2147483685" r:id="rId20"/>
    <p:sldMasterId id="2147483687" r:id="rId21"/>
    <p:sldMasterId id="2147483689" r:id="rId22"/>
    <p:sldMasterId id="2147483691" r:id="rId23"/>
    <p:sldMasterId id="2147483693" r:id="rId24"/>
    <p:sldMasterId id="2147483695" r:id="rId25"/>
    <p:sldMasterId id="2147483697" r:id="rId26"/>
    <p:sldMasterId id="2147483699" r:id="rId27"/>
    <p:sldMasterId id="2147483701" r:id="rId28"/>
    <p:sldMasterId id="2147483703" r:id="rId29"/>
    <p:sldMasterId id="2147483705" r:id="rId30"/>
    <p:sldMasterId id="2147483707" r:id="rId31"/>
    <p:sldMasterId id="2147483709" r:id="rId32"/>
    <p:sldMasterId id="2147483711" r:id="rId33"/>
    <p:sldMasterId id="2147483713" r:id="rId34"/>
    <p:sldMasterId id="2147483715" r:id="rId35"/>
    <p:sldMasterId id="2147483717" r:id="rId36"/>
    <p:sldMasterId id="2147483719" r:id="rId37"/>
    <p:sldMasterId id="2147483721" r:id="rId38"/>
    <p:sldMasterId id="2147483723" r:id="rId39"/>
    <p:sldMasterId id="2147483725" r:id="rId40"/>
    <p:sldMasterId id="2147483727" r:id="rId41"/>
  </p:sldMasterIdLst>
  <p:sldIdLst>
    <p:sldId id="256" r:id="rId42"/>
    <p:sldId id="257" r:id="rId43"/>
    <p:sldId id="258" r:id="rId44"/>
    <p:sldId id="259" r:id="rId4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" Target="slides/slide1.xml"/><Relationship Id="rId43" Type="http://schemas.openxmlformats.org/officeDocument/2006/relationships/slide" Target="slides/slide2.xml"/><Relationship Id="rId44" Type="http://schemas.openxmlformats.org/officeDocument/2006/relationships/slide" Target="slides/slide3.xml"/><Relationship Id="rId45" Type="http://schemas.openxmlformats.org/officeDocument/2006/relationships/slide" Target="slides/slide4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AAD867-F789-4D31-A0FB-E761588C69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76554BB-84C1-4BE2-98C9-3522363A84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72F8878-CCA0-4704-8FFC-70BE6EA18B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72524BC-BE4D-449F-A72F-35FABF34B0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63D2BAB-CEF5-4E38-955B-2577CA8D6F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5FA0A4B8-02C9-4AA9-9B5E-88A5397CB7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F5954864-EFAA-4C96-9E47-B410CD752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0AC1389-2198-4A7F-8305-03D61344D2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DA095373-65E8-4799-BA56-BF22FB6A49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01C10F1A-5932-45E0-A4FD-D5C109B3E8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270F414A-24BE-4BA3-BFA5-64D45B9E8A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3E330D-8414-4D8A-B692-640DF5DDE0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C823B4A7-0F90-4EA5-8B76-9D4FD7539D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96C25BAD-7C3C-40EA-94BF-E0C8996610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341E7C26-FBF3-41E5-8E83-D09F529724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9BF1D656-941E-4258-9879-223698572B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30001E3B-A015-4364-8F40-3E8DB3A32B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3CAF9128-2163-4E58-ADEF-8F43FCF415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CF18BF19-B81B-470D-B60A-7C0EF87591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547B8DD8-3397-4642-9EC1-BCA0F58165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D3654C38-CDEB-4BD5-B3E4-334BBFE6D6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90A20EA0-48BA-4596-B604-B42CC7429D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E54594-86EC-4593-8DCB-7D275A484A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91CDA79F-2853-42D6-B8AC-744D0E9DC7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D88C01F1-8E66-4DAA-85AC-95DF8BEFF3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4826FCFA-AC58-4773-9F67-33DEAC2081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7B09259D-18D7-428F-AB4B-A32952A0FE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6744C1B9-4F65-4DAB-9C2B-2A00DE8F7C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FBC5C57D-EB67-4D89-BA92-A072A6002A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57EA1E71-CA9D-400F-9C75-6842F2B93A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7DA321AE-0EBC-4FA5-A193-0E243D6EEB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979FA1D2-ED64-44AD-808A-611AF1E467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64CE6555-2664-4642-92E9-8F8F19BAE2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C115016-4733-4F04-94AB-0094C071B9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1E1482AA-BE29-4A79-8F30-6999C2F612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39F6C04B-5688-4552-BC89-E53DE15077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7875687-9C9F-4251-8421-6B75E7651B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7B548AC-C5D3-437D-BB53-E8D867995D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5C69750-7F74-410E-AC73-9120D62D8A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D158385-5296-4E3D-8177-971245F83A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5AE0218-263A-45F4-AA61-43050F3B4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1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8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9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1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3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4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5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6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7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8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9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F51A71-B764-45F8-8337-F66FC39B813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13A3A7-437A-4844-B117-86D3F95EC52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BC4AB9-1759-45DC-8F7D-90A0426029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C9246B-EC28-4FF9-806B-4C41EEDD307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BC096B-8CFD-46E9-8BDD-9FF9EC96DB0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6C14C0-BC80-43F4-BF43-0C85EE0061E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CF5443-8E82-4A97-BD56-586B74AA4C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1F297F-B02E-47E4-BD4A-34C27615295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F608C4-4FEF-48CB-8846-D7247B20A2E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341649-AF3B-43E2-BBDA-D64911FB825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1E5479-D9FE-4F95-A6B8-C6B641DAC8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5488D04-E507-4E8D-9EA0-CDA93CB78B4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76A8E8-DFE8-49FF-BD1F-A1C461AF3CA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E01FFC-9624-4051-99F9-006CC51B24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4C971C-68DF-4629-AB0E-44DA04CF12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949568-9488-49CD-991D-13D0EF2A094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432A0D-DF8E-4F34-A3A2-9FC2F3ACADC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2C75B6-9370-49E2-B161-D48F45749EF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9C7ECD-AB34-4168-8851-BB5A1A3EB0A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EDB228-F563-4673-B9E4-96DF5F887F2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B0EC2A-9C4D-4AF1-B3F4-8E2E2BDC86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B2CCCF-3386-44CF-9968-27E48BF365E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A77A53-7CF4-4814-84AB-725B35E2FA4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6C0159-1029-4AA4-A8C6-5230866C975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95DB34-DCB9-4D65-B5A5-A9FD7C6EB54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F4AD2F-8502-480E-BC5C-00413532069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4318E6-9612-4147-AB2F-ADAA4FDC05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D52995-D9D7-4D21-B817-E36EF872C63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D7755A-8935-4071-A5DD-41E8F40A4FA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90D766-2CFB-497C-9403-8F20778DD9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DCDD7D-65DE-47B8-920F-53DD148C920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E4E1BD-9A80-4CD5-8BB7-46D946207A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AF9398-3302-4540-8489-59D6A3AE00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5FE01B-4552-4E5A-8F72-1C274153B6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B65FA1-6FA1-45EF-B8F5-F7B3C616B1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D2E25B-A370-4A8C-B802-1E3C9B1156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886610-8A85-44D2-8C84-3C5BF775127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  <p:sldLayoutId id="2147483660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9C2846-8F40-4FCB-BD23-81A4828385E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F8C8FE-73EA-4B98-A5AB-2D66F47F1C7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C2E74E2-0F44-461F-B5DA-FC8C87C8084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Прямоугольник 1"/>
          <p:cNvSpPr/>
          <p:nvPr/>
        </p:nvSpPr>
        <p:spPr>
          <a:xfrm>
            <a:off x="-39240" y="-203040"/>
            <a:ext cx="1284840" cy="713592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9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4200" cy="685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0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7440" cy="685188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11" name="Скругленный прямоугольник 7"/>
          <p:cNvSpPr/>
          <p:nvPr/>
        </p:nvSpPr>
        <p:spPr>
          <a:xfrm>
            <a:off x="698760" y="626400"/>
            <a:ext cx="10789560" cy="104148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2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6480" cy="505440"/>
          </a:xfrm>
          <a:prstGeom prst="rect">
            <a:avLst/>
          </a:prstGeom>
          <a:ln w="0">
            <a:noFill/>
          </a:ln>
        </p:spPr>
      </p:pic>
      <p:sp>
        <p:nvSpPr>
          <p:cNvPr id="213" name="TextBox 17"/>
          <p:cNvSpPr/>
          <p:nvPr/>
        </p:nvSpPr>
        <p:spPr>
          <a:xfrm>
            <a:off x="698760" y="1955160"/>
            <a:ext cx="1087884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Естественная защита от вирусных инфекций у бактерий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TextBox 18"/>
          <p:cNvSpPr/>
          <p:nvPr/>
        </p:nvSpPr>
        <p:spPr>
          <a:xfrm>
            <a:off x="565920" y="5563440"/>
            <a:ext cx="919872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TextBox 19"/>
          <p:cNvSpPr/>
          <p:nvPr/>
        </p:nvSpPr>
        <p:spPr>
          <a:xfrm rot="16200000">
            <a:off x="10747440" y="954000"/>
            <a:ext cx="10414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7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19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0" name="TextBox 25"/>
          <p:cNvSpPr/>
          <p:nvPr/>
        </p:nvSpPr>
        <p:spPr>
          <a:xfrm>
            <a:off x="375480" y="376920"/>
            <a:ext cx="1595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Иммунитет бактерий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TextBox 26"/>
          <p:cNvSpPr/>
          <p:nvPr/>
        </p:nvSpPr>
        <p:spPr>
          <a:xfrm>
            <a:off x="1974960" y="376920"/>
            <a:ext cx="22471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Общие слова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TextBox 27"/>
          <p:cNvSpPr/>
          <p:nvPr/>
        </p:nvSpPr>
        <p:spPr>
          <a:xfrm rot="16200000">
            <a:off x="11180520" y="5517000"/>
            <a:ext cx="11008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TextBox 28"/>
          <p:cNvSpPr/>
          <p:nvPr/>
        </p:nvSpPr>
        <p:spPr>
          <a:xfrm>
            <a:off x="11512080" y="6314400"/>
            <a:ext cx="4176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4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25" name="TextBox 31"/>
          <p:cNvSpPr/>
          <p:nvPr/>
        </p:nvSpPr>
        <p:spPr>
          <a:xfrm>
            <a:off x="271080" y="1193400"/>
            <a:ext cx="34545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Общие слова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6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7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8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2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230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1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3020400" y="2167560"/>
            <a:ext cx="601704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34" name=""/>
          <p:cNvSpPr/>
          <p:nvPr/>
        </p:nvSpPr>
        <p:spPr>
          <a:xfrm>
            <a:off x="382320" y="1982520"/>
            <a:ext cx="10122480" cy="21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Бактерии, млекопитающие и другие организмы активно противостоят вирусной инфекции благодаря либо наследственному, либо приобретенному иммунитету.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людей добавляется еще лекарственная терапия (искусственная защита).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в процессе коэволюции всё-таки лидируют, так как они разнообразнее своих хозяев по строению генома вируса значительно больше и вирусы чаще мутируют.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Чтобы противостоять уничтожению, хозяева приобрели и постоянно совершенствуют системы антивирусной защиты.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Клетки и вирусы совместно эволюционируют. Каждый шаг защиты со временем встречает удар от вируса. Вирус со временем создаёт механизм преодоления барьера.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rcRect l="0" t="7857" r="0" b="0"/>
          <a:stretch/>
        </p:blipFill>
        <p:spPr>
          <a:xfrm>
            <a:off x="1902240" y="5614920"/>
            <a:ext cx="3228480" cy="1671120"/>
          </a:xfrm>
          <a:prstGeom prst="rect">
            <a:avLst/>
          </a:prstGeom>
          <a:ln w="0">
            <a:noFill/>
          </a:ln>
        </p:spPr>
      </p:pic>
      <p:pic>
        <p:nvPicPr>
          <p:cNvPr id="236" name="Рисунок 23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37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8" name="TextBox 26"/>
          <p:cNvSpPr/>
          <p:nvPr/>
        </p:nvSpPr>
        <p:spPr>
          <a:xfrm>
            <a:off x="1831680" y="376920"/>
            <a:ext cx="2412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2 типа иммунитета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TextBox 27"/>
          <p:cNvSpPr/>
          <p:nvPr/>
        </p:nvSpPr>
        <p:spPr>
          <a:xfrm rot="16200000">
            <a:off x="11180520" y="5517000"/>
            <a:ext cx="11008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TextBox 28"/>
          <p:cNvSpPr/>
          <p:nvPr/>
        </p:nvSpPr>
        <p:spPr>
          <a:xfrm>
            <a:off x="11512080" y="6314400"/>
            <a:ext cx="4176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1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2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3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4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4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246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7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8" name="Picture 5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49" name=""/>
          <p:cNvSpPr/>
          <p:nvPr/>
        </p:nvSpPr>
        <p:spPr>
          <a:xfrm>
            <a:off x="381960" y="1695240"/>
            <a:ext cx="11228040" cy="23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Первым шагом в борьбе с вирусной инфекции является нарушение адсорбции вируса: она может либо удалить, либо замаскировать часть фаговых рецепторов, чтобы вирус не мог адсорбироваться – прикрепиться. Сделать клетки полностью иммунными не получится, так как клетка без рецепторов существовать не может.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2. Блокирование инъекции фаговой ДНК.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3. В цитоплазме фаговая ДНК подвергается воздействию системы рестрикции/модификации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клетки хозяина.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Если фаг все же доходит до своей репродукции, то тогда мобилизируются системы, которые будут препятствовать репликации вируса и упаковке фагового генома. То есть клетка все равно погибнет, но она будет защищать остальных членов популяции. В таком случае инфекция становится абортированной.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Системы естественной антивирусной защиты очень разнообразны и эти системы определяются эволюционной историей. Наличие адаптивных иммунных систем, которые направлены против экзогенных нуклеиновых кислот, определяются эволюционной историей.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частности, эти системы направлены против экзогенных нуклеиновые кислоты (вирусы, плазмиды, транспозоны) У прокариот (бактерий и архей) антивирусный иммунитет в первую очередь обеспечивается системой рестрикции модификации, а во вторую – CRISPR/CAS.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TextBox 1"/>
          <p:cNvSpPr/>
          <p:nvPr/>
        </p:nvSpPr>
        <p:spPr>
          <a:xfrm>
            <a:off x="375480" y="376920"/>
            <a:ext cx="1595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ЗОТИ </a:t>
            </a:r>
            <a:br>
              <a:rPr sz="1200"/>
            </a:b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у Бактерий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TextBox 5"/>
          <p:cNvSpPr/>
          <p:nvPr/>
        </p:nvSpPr>
        <p:spPr>
          <a:xfrm>
            <a:off x="443880" y="1116000"/>
            <a:ext cx="43779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R/M &amp; CRISPR/Cas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Скругленный прямоугольник 2"/>
          <p:cNvSpPr/>
          <p:nvPr/>
        </p:nvSpPr>
        <p:spPr>
          <a:xfrm>
            <a:off x="663120" y="1015920"/>
            <a:ext cx="10861200" cy="49863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3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254" name="TextBox 9"/>
          <p:cNvSpPr/>
          <p:nvPr/>
        </p:nvSpPr>
        <p:spPr>
          <a:xfrm>
            <a:off x="2054880" y="5426640"/>
            <a:ext cx="80773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297880" y="1077120"/>
            <a:ext cx="7553160" cy="49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4871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2025-01-13T01:02:02Z</dcterms:modified>
  <cp:revision>85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